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handoutMasterIdLst>
    <p:handoutMasterId r:id="rId34"/>
  </p:handoutMasterIdLst>
  <p:sldIdLst>
    <p:sldId id="1779" r:id="rId2"/>
    <p:sldId id="1781" r:id="rId3"/>
    <p:sldId id="1782" r:id="rId4"/>
    <p:sldId id="1783" r:id="rId5"/>
    <p:sldId id="1817" r:id="rId6"/>
    <p:sldId id="1784" r:id="rId7"/>
    <p:sldId id="1785" r:id="rId8"/>
    <p:sldId id="1786" r:id="rId9"/>
    <p:sldId id="1792" r:id="rId10"/>
    <p:sldId id="1793" r:id="rId11"/>
    <p:sldId id="1816" r:id="rId12"/>
    <p:sldId id="1794" r:id="rId13"/>
    <p:sldId id="1795" r:id="rId14"/>
    <p:sldId id="1812" r:id="rId15"/>
    <p:sldId id="1813" r:id="rId16"/>
    <p:sldId id="1809" r:id="rId17"/>
    <p:sldId id="1810" r:id="rId18"/>
    <p:sldId id="1788" r:id="rId19"/>
    <p:sldId id="1798" r:id="rId20"/>
    <p:sldId id="1805" r:id="rId21"/>
    <p:sldId id="1807" r:id="rId22"/>
    <p:sldId id="1797" r:id="rId23"/>
    <p:sldId id="1799" r:id="rId24"/>
    <p:sldId id="1808" r:id="rId25"/>
    <p:sldId id="1811" r:id="rId26"/>
    <p:sldId id="1801" r:id="rId27"/>
    <p:sldId id="1804" r:id="rId28"/>
    <p:sldId id="1800" r:id="rId29"/>
    <p:sldId id="1803" r:id="rId30"/>
    <p:sldId id="1790" r:id="rId31"/>
    <p:sldId id="1791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C525CA-D97E-0946-A855-E8A126F6BC44}">
          <p14:sldIdLst>
            <p14:sldId id="1779"/>
            <p14:sldId id="1781"/>
            <p14:sldId id="1782"/>
            <p14:sldId id="1783"/>
            <p14:sldId id="1817"/>
            <p14:sldId id="1784"/>
            <p14:sldId id="1785"/>
            <p14:sldId id="1786"/>
            <p14:sldId id="1792"/>
            <p14:sldId id="1793"/>
            <p14:sldId id="1816"/>
            <p14:sldId id="1794"/>
            <p14:sldId id="1795"/>
            <p14:sldId id="1812"/>
            <p14:sldId id="1813"/>
            <p14:sldId id="1809"/>
            <p14:sldId id="1810"/>
            <p14:sldId id="1788"/>
            <p14:sldId id="1798"/>
            <p14:sldId id="1805"/>
            <p14:sldId id="1807"/>
            <p14:sldId id="1797"/>
            <p14:sldId id="1799"/>
            <p14:sldId id="1808"/>
            <p14:sldId id="1811"/>
            <p14:sldId id="1801"/>
            <p14:sldId id="1804"/>
            <p14:sldId id="1800"/>
            <p14:sldId id="1803"/>
            <p14:sldId id="1790"/>
            <p14:sldId id="1791"/>
          </p14:sldIdLst>
        </p14:section>
        <p14:section name="Untitled Section" id="{8E2C9F74-314D-4006-A571-8CEA7CEB2FE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227"/>
    <a:srgbClr val="974184"/>
    <a:srgbClr val="2F142A"/>
    <a:srgbClr val="0E253C"/>
    <a:srgbClr val="0C2035"/>
    <a:srgbClr val="F0C87A"/>
    <a:srgbClr val="E6A421"/>
    <a:srgbClr val="5B9BD5"/>
    <a:srgbClr val="7D1D5D"/>
    <a:srgbClr val="EE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2"/>
  </p:normalViewPr>
  <p:slideViewPr>
    <p:cSldViewPr snapToGrid="0">
      <p:cViewPr varScale="1">
        <p:scale>
          <a:sx n="81" d="100"/>
          <a:sy n="81" d="100"/>
        </p:scale>
        <p:origin x="974" y="-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3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68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683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423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518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6409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35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1B8975-4C2E-4E2E-9D18-43E3EE8DFED9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41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31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881BD65B-C311-F912-C45E-E38A4B327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175" y="1628775"/>
            <a:ext cx="5229225" cy="3514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D6704A16-D4A3-C453-B9EB-A30769B855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3578" y="0"/>
            <a:ext cx="5858422" cy="585842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BE812613-E46A-40CD-9EE5-C53B271DEC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668" y="3200400"/>
            <a:ext cx="2628900" cy="3657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0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B03A03F-A2BA-10EB-7451-4646D07FEA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1522" y="1063552"/>
            <a:ext cx="3328988" cy="332898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F9C1A7E-A516-2C58-131F-BD84205C80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0122" y="3529813"/>
            <a:ext cx="4266876" cy="426687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C1BFAAA-41B0-9534-A1C3-CDC98CF1C0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32038" y="4321175"/>
            <a:ext cx="7223125" cy="25368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0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slidesgratis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shopping.pptheme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 userDrawn="1"/>
        </p:nvSpPr>
        <p:spPr>
          <a:xfrm>
            <a:off x="159026" y="-1178145"/>
            <a:ext cx="12032974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 userDrawn="1"/>
        </p:nvSpPr>
        <p:spPr>
          <a:xfrm>
            <a:off x="1753900" y="-801102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 userDrawn="1"/>
        </p:nvSpPr>
        <p:spPr>
          <a:xfrm>
            <a:off x="8611845" y="-771308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6" r:id="rId2"/>
    <p:sldLayoutId id="2147483775" r:id="rId3"/>
    <p:sldLayoutId id="2147483772" r:id="rId4"/>
    <p:sldLayoutId id="2147483774" r:id="rId5"/>
    <p:sldLayoutId id="214748377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1913861" y="1807535"/>
            <a:ext cx="2466754" cy="2466754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807286" y="723014"/>
            <a:ext cx="4635795" cy="4635795"/>
          </a:xfrm>
          <a:prstGeom prst="donut">
            <a:avLst>
              <a:gd name="adj" fmla="val 1110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6209295" y="397205"/>
            <a:ext cx="1275907" cy="12759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16200000">
            <a:off x="10324294" y="13830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5881520" y="3025343"/>
            <a:ext cx="5266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/>
              <a:t>Web Centralized Platform for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671914" y="4688944"/>
            <a:ext cx="2279620" cy="534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138304" y="4981787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2565152" y="2458778"/>
            <a:ext cx="1164171" cy="1164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2948287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67EAD5CB-CB43-6B8D-56E1-FFF57058355E}"/>
              </a:ext>
            </a:extLst>
          </p:cNvPr>
          <p:cNvSpPr/>
          <p:nvPr/>
        </p:nvSpPr>
        <p:spPr>
          <a:xfrm>
            <a:off x="4677586" y="4959411"/>
            <a:ext cx="7532782" cy="13389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Dean Apparels [PVT] LTD</a:t>
            </a:r>
          </a:p>
        </p:txBody>
      </p:sp>
    </p:spTree>
    <p:extLst>
      <p:ext uri="{BB962C8B-B14F-4D97-AF65-F5344CB8AC3E}">
        <p14:creationId xmlns:p14="http://schemas.microsoft.com/office/powerpoint/2010/main" val="43798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8737824" y="3632857"/>
            <a:ext cx="1870378" cy="1879738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398165" y="93607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>
            <a:off x="10185990" y="517176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1266522" y="223224"/>
            <a:ext cx="6358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 Black" panose="020F0502020204030203" pitchFamily="34" charset="77"/>
              </a:rPr>
              <a:t>Literature Review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7560097" y="902043"/>
            <a:ext cx="2428719" cy="6807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882798" y="5392318"/>
            <a:ext cx="767448" cy="7752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01335F-6813-90FC-0AD2-396BE93BECA0}"/>
              </a:ext>
            </a:extLst>
          </p:cNvPr>
          <p:cNvSpPr/>
          <p:nvPr/>
        </p:nvSpPr>
        <p:spPr>
          <a:xfrm>
            <a:off x="527778" y="4035035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0B50A-1567-3B43-D5C9-1BB1146A61E2}"/>
              </a:ext>
            </a:extLst>
          </p:cNvPr>
          <p:cNvSpPr txBox="1"/>
          <p:nvPr/>
        </p:nvSpPr>
        <p:spPr>
          <a:xfrm flipH="1">
            <a:off x="1780205" y="1480105"/>
            <a:ext cx="6791116" cy="529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SAP S/4HANA</a:t>
            </a:r>
            <a:endParaRPr lang="en-US" sz="2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Advantages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Real-time insight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Streamlined processes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Disadvantages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High training costs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High resource usage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Restricted adaptability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High implementation costs and Time Consuming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B2BCD-AA3F-489C-CE75-A308510E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37" y="1568021"/>
            <a:ext cx="4309309" cy="22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9988816" y="5171769"/>
            <a:ext cx="1179166" cy="1179166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398165" y="93607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>
            <a:off x="10185990" y="517176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1210617" y="228295"/>
            <a:ext cx="6358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 Black" panose="020F0502020204030203" pitchFamily="34" charset="77"/>
              </a:rPr>
              <a:t>Literature Review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7560097" y="902043"/>
            <a:ext cx="2428719" cy="6807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958715" y="5970822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01335F-6813-90FC-0AD2-396BE93BECA0}"/>
              </a:ext>
            </a:extLst>
          </p:cNvPr>
          <p:cNvSpPr/>
          <p:nvPr/>
        </p:nvSpPr>
        <p:spPr>
          <a:xfrm>
            <a:off x="513518" y="4882999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0B50A-1567-3B43-D5C9-1BB1146A61E2}"/>
              </a:ext>
            </a:extLst>
          </p:cNvPr>
          <p:cNvSpPr txBox="1"/>
          <p:nvPr/>
        </p:nvSpPr>
        <p:spPr>
          <a:xfrm flipH="1">
            <a:off x="1158239" y="736126"/>
            <a:ext cx="8041984" cy="675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Oracle ERP Cloud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Advantages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Improved collaboration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Advanced automation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Disadvantages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Limited customization options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Limited reporting capabilities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Complex user interface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High implementation costs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06757-5785-19C0-B387-C2DD2053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86" y="2150830"/>
            <a:ext cx="4858632" cy="25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3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6368403" y="849602"/>
            <a:ext cx="5442469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77064" y="5051534"/>
            <a:ext cx="188353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2064774" y="157827"/>
            <a:ext cx="479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Lato Black" panose="020F0502020204030203" pitchFamily="34" charset="77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DE537-9337-F3F2-3B7E-88E1245D396E}"/>
              </a:ext>
            </a:extLst>
          </p:cNvPr>
          <p:cNvSpPr txBox="1"/>
          <p:nvPr/>
        </p:nvSpPr>
        <p:spPr>
          <a:xfrm flipH="1">
            <a:off x="1662566" y="1658222"/>
            <a:ext cx="5762779" cy="510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Technologies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Java, MySQL, GIT, Bootstrap, API’s, JQUERY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Methods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Unit testing, Integration testing, Acceptance testing, System testing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Design Methods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Diagram, Object Orient design, UML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F5E35-DE1E-5F7E-666A-DDE9E530981E}"/>
              </a:ext>
            </a:extLst>
          </p:cNvPr>
          <p:cNvSpPr txBox="1"/>
          <p:nvPr/>
        </p:nvSpPr>
        <p:spPr>
          <a:xfrm>
            <a:off x="8044452" y="1811481"/>
            <a:ext cx="3206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Tools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F91642A-1FFA-D2BD-910C-989DB1925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72" y="2409142"/>
            <a:ext cx="1789472" cy="813619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F63084-6295-2397-E938-DD7FD8E6C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572" y="4444274"/>
            <a:ext cx="1551508" cy="4231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06FB6C4-DB46-B6C7-7333-1B3591582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43" y="3127750"/>
            <a:ext cx="1551508" cy="1360573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4FC47D8-1478-FEC3-52C0-2F32C0BF3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584" y="4974470"/>
            <a:ext cx="1551508" cy="1451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084E3C-5B20-6E52-40FE-43B804276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3697" y="1895434"/>
            <a:ext cx="721949" cy="72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3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7747819" y="849601"/>
            <a:ext cx="4063053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" y="775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1208774" y="6429364"/>
            <a:ext cx="983226" cy="428635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2064774" y="157827"/>
            <a:ext cx="6105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Lato Black" panose="020F0502020204030203" pitchFamily="34" charset="77"/>
              </a:rPr>
              <a:t>System Functions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D03537D-4083-1F0B-3DEB-2C4E0C96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11" y="1526672"/>
            <a:ext cx="1533915" cy="148435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22848C6-7530-A1C9-79E7-7686D96DB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45" y="1594154"/>
            <a:ext cx="1691148" cy="1378802"/>
          </a:xfrm>
          <a:prstGeom prst="rect">
            <a:avLst/>
          </a:prstGeom>
        </p:spPr>
      </p:pic>
      <p:pic>
        <p:nvPicPr>
          <p:cNvPr id="12" name="Picture 11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29C3F3D9-3596-44DD-F3FE-3556D2A4A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51" y="1348577"/>
            <a:ext cx="2006011" cy="159511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F116928-A37B-F4D3-4F9B-FCB020CF0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09" y="1310744"/>
            <a:ext cx="1900783" cy="1810556"/>
          </a:xfrm>
          <a:prstGeom prst="rect">
            <a:avLst/>
          </a:prstGeom>
        </p:spPr>
      </p:pic>
      <p:pic>
        <p:nvPicPr>
          <p:cNvPr id="18" name="Picture 1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828DC02-EC61-DE19-C2C3-1D69763B5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51" y="4066751"/>
            <a:ext cx="1672560" cy="1378803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6AAD7BE-F088-4379-7E2D-79527B6F9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4" y="4045219"/>
            <a:ext cx="1828800" cy="1421865"/>
          </a:xfrm>
          <a:prstGeom prst="rect">
            <a:avLst/>
          </a:prstGeom>
        </p:spPr>
      </p:pic>
      <p:pic>
        <p:nvPicPr>
          <p:cNvPr id="22" name="Picture 21" descr="A close-up of a calculator and a calculator&#10;&#10;Description automatically generated with medium confidence">
            <a:extLst>
              <a:ext uri="{FF2B5EF4-FFF2-40B4-BE49-F238E27FC236}">
                <a16:creationId xmlns:a16="http://schemas.microsoft.com/office/drawing/2014/main" id="{BC7F0FCA-5621-9153-3490-FECFFB417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9" y="3914311"/>
            <a:ext cx="1828800" cy="1595112"/>
          </a:xfrm>
          <a:prstGeom prst="rect">
            <a:avLst/>
          </a:prstGeom>
        </p:spPr>
      </p:pic>
      <p:pic>
        <p:nvPicPr>
          <p:cNvPr id="24" name="Picture 23" descr="A picture containing text, room, gambling house, vector graphics&#10;&#10;Description automatically generated">
            <a:extLst>
              <a:ext uri="{FF2B5EF4-FFF2-40B4-BE49-F238E27FC236}">
                <a16:creationId xmlns:a16="http://schemas.microsoft.com/office/drawing/2014/main" id="{283043B1-3278-C9B2-5158-E57A38FF6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57" y="3888085"/>
            <a:ext cx="2586063" cy="16836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91D8F3-B8DE-3124-5F69-015822D3153D}"/>
              </a:ext>
            </a:extLst>
          </p:cNvPr>
          <p:cNvSpPr txBox="1"/>
          <p:nvPr/>
        </p:nvSpPr>
        <p:spPr>
          <a:xfrm flipH="1">
            <a:off x="949992" y="3238160"/>
            <a:ext cx="2320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Delivery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89CBF7-F92B-DFA6-E614-8AF686D9E45B}"/>
              </a:ext>
            </a:extLst>
          </p:cNvPr>
          <p:cNvSpPr txBox="1"/>
          <p:nvPr/>
        </p:nvSpPr>
        <p:spPr>
          <a:xfrm flipH="1">
            <a:off x="3699319" y="3238160"/>
            <a:ext cx="2556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Employee Management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88FB72-E7B3-6B33-8D0E-EFDA439F3AC7}"/>
              </a:ext>
            </a:extLst>
          </p:cNvPr>
          <p:cNvSpPr txBox="1"/>
          <p:nvPr/>
        </p:nvSpPr>
        <p:spPr>
          <a:xfrm>
            <a:off x="6622017" y="3226592"/>
            <a:ext cx="2556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Inventory</a:t>
            </a:r>
            <a:r>
              <a:rPr lang="en-US" sz="1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040B1D-0E6A-1F77-E29B-5063C98BB3E1}"/>
              </a:ext>
            </a:extLst>
          </p:cNvPr>
          <p:cNvSpPr txBox="1"/>
          <p:nvPr/>
        </p:nvSpPr>
        <p:spPr>
          <a:xfrm flipH="1">
            <a:off x="9525049" y="3198170"/>
            <a:ext cx="243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Supplier Management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D31A4-90D8-4539-0689-E1A2AF7E8841}"/>
              </a:ext>
            </a:extLst>
          </p:cNvPr>
          <p:cNvSpPr txBox="1"/>
          <p:nvPr/>
        </p:nvSpPr>
        <p:spPr>
          <a:xfrm flipH="1">
            <a:off x="699754" y="5733718"/>
            <a:ext cx="2570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Financial Management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0001D6-DF28-5731-CF4F-AA52F45D8E2C}"/>
              </a:ext>
            </a:extLst>
          </p:cNvPr>
          <p:cNvSpPr txBox="1"/>
          <p:nvPr/>
        </p:nvSpPr>
        <p:spPr>
          <a:xfrm flipH="1">
            <a:off x="3684866" y="5733718"/>
            <a:ext cx="2570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 Management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EE8064-6E26-DDAA-09F5-9325DB83E66C}"/>
              </a:ext>
            </a:extLst>
          </p:cNvPr>
          <p:cNvSpPr txBox="1"/>
          <p:nvPr/>
        </p:nvSpPr>
        <p:spPr>
          <a:xfrm>
            <a:off x="6833418" y="5792327"/>
            <a:ext cx="2109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Payroll Management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1C7C14-6851-6F3D-8ADE-9EA8660F7A37}"/>
              </a:ext>
            </a:extLst>
          </p:cNvPr>
          <p:cNvSpPr txBox="1"/>
          <p:nvPr/>
        </p:nvSpPr>
        <p:spPr>
          <a:xfrm>
            <a:off x="9371344" y="5756973"/>
            <a:ext cx="243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 Management</a:t>
            </a:r>
          </a:p>
        </p:txBody>
      </p:sp>
    </p:spTree>
    <p:extLst>
      <p:ext uri="{BB962C8B-B14F-4D97-AF65-F5344CB8AC3E}">
        <p14:creationId xmlns:p14="http://schemas.microsoft.com/office/powerpoint/2010/main" val="190261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294374" y="332809"/>
            <a:ext cx="1536841" cy="1528185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10342427" y="4276640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149742" y="362306"/>
            <a:ext cx="60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</a:t>
            </a:r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7382061" y="855429"/>
            <a:ext cx="2279620" cy="520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7011611" y="6166707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6767" y="1225487"/>
            <a:ext cx="7991118" cy="454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</a:p>
          <a:p>
            <a:pPr>
              <a:lnSpc>
                <a:spcPct val="150000"/>
              </a:lnSpc>
            </a:pPr>
            <a:endParaRPr lang="es-CO" sz="1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Customer</a:t>
            </a: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profile handling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Take actions for customer inquires and </a:t>
            </a: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Feedbacks</a:t>
            </a:r>
            <a:endParaRPr lang="es-CO" sz="25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Manipulate</a:t>
            </a: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a customer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Steady</a:t>
            </a: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communication with the customer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Generate</a:t>
            </a: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reports</a:t>
            </a:r>
            <a:endParaRPr lang="es-CO" sz="25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5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Live </a:t>
            </a:r>
            <a:r>
              <a:rPr lang="es-CO" sz="25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analytics</a:t>
            </a:r>
            <a:endParaRPr lang="es-CO" sz="25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272790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293F310-6B4E-5520-E74A-AC0474D87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2" y="1860994"/>
            <a:ext cx="2577278" cy="43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683485-DB46-0E6A-FDFD-BDB7D4AD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03" y="1155228"/>
            <a:ext cx="4088058" cy="4088058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0" y="-14395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0650621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91801-C79B-4877-9FE7-038D5CA997DE}"/>
              </a:ext>
            </a:extLst>
          </p:cNvPr>
          <p:cNvSpPr txBox="1"/>
          <p:nvPr/>
        </p:nvSpPr>
        <p:spPr>
          <a:xfrm flipH="1">
            <a:off x="2082703" y="337200"/>
            <a:ext cx="6725056" cy="333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Non-functional Requirements</a:t>
            </a:r>
            <a:endParaRPr lang="en-US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Scalability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                  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Portability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Usability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                       </a:t>
            </a:r>
            <a:endParaRPr lang="en-US" sz="2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</a:t>
            </a: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7969CF-6ADC-4FF3-6148-3D13C12AAB59}"/>
              </a:ext>
            </a:extLst>
          </p:cNvPr>
          <p:cNvSpPr/>
          <p:nvPr/>
        </p:nvSpPr>
        <p:spPr>
          <a:xfrm>
            <a:off x="1003004" y="4375312"/>
            <a:ext cx="2006011" cy="19797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nut 7">
            <a:extLst>
              <a:ext uri="{FF2B5EF4-FFF2-40B4-BE49-F238E27FC236}">
                <a16:creationId xmlns:a16="http://schemas.microsoft.com/office/drawing/2014/main" id="{9BD9388A-93C8-DF67-E9EE-FC462D9DBA17}"/>
              </a:ext>
            </a:extLst>
          </p:cNvPr>
          <p:cNvSpPr/>
          <p:nvPr/>
        </p:nvSpPr>
        <p:spPr>
          <a:xfrm>
            <a:off x="10726665" y="1576608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A90BA-2ED8-D09D-FAD4-88088D65914E}"/>
              </a:ext>
            </a:extLst>
          </p:cNvPr>
          <p:cNvSpPr txBox="1"/>
          <p:nvPr/>
        </p:nvSpPr>
        <p:spPr>
          <a:xfrm flipH="1">
            <a:off x="7012790" y="4669073"/>
            <a:ext cx="6725056" cy="139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kern="1200" dirty="0">
                <a:solidFill>
                  <a:srgbClr val="000000"/>
                </a:solidFill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  <a:endParaRPr lang="en-US" sz="3200" dirty="0">
              <a:effectLst/>
            </a:endParaRPr>
          </a:p>
          <a:p>
            <a:pPr marL="914400" indent="-45720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rgbClr val="000000"/>
                </a:solidFill>
                <a:effectLst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Printer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243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1EF3E9-EC9C-C1F2-504D-0C7B19188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281" y="3986209"/>
            <a:ext cx="4841239" cy="2547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9312465" y="4350773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972502" y="702836"/>
            <a:ext cx="60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 Management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172655" y="1124509"/>
            <a:ext cx="2279620" cy="520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5400000">
            <a:off x="-288675" y="2837770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761" y="1660864"/>
            <a:ext cx="7098613" cy="353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  <a:endParaRPr lang="es-CO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8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</a:t>
            </a:r>
            <a:r>
              <a:rPr lang="es-CO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8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</a:t>
            </a:r>
            <a:r>
              <a:rPr lang="es-CO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8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Reporting</a:t>
            </a:r>
            <a:endParaRPr lang="es-CO" sz="2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8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Monitering</a:t>
            </a:r>
            <a:r>
              <a:rPr lang="es-CO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8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Orders</a:t>
            </a:r>
            <a:endParaRPr lang="es-CO" sz="2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313761" y="2351832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9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185B053-4F58-73EA-F064-D01B0120F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6" y="4143574"/>
            <a:ext cx="4175484" cy="2617532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39250" y="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0916092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91801-C79B-4877-9FE7-038D5CA997DE}"/>
              </a:ext>
            </a:extLst>
          </p:cNvPr>
          <p:cNvSpPr txBox="1"/>
          <p:nvPr/>
        </p:nvSpPr>
        <p:spPr>
          <a:xfrm flipH="1">
            <a:off x="3780174" y="619492"/>
            <a:ext cx="801557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Maintainability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Performance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Printer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F2115E-93E8-A9DB-61B0-1010B3AE63C6}"/>
              </a:ext>
            </a:extLst>
          </p:cNvPr>
          <p:cNvSpPr/>
          <p:nvPr/>
        </p:nvSpPr>
        <p:spPr>
          <a:xfrm>
            <a:off x="9864587" y="1079715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A2B326CE-C121-1BF8-7C90-FB76B3097AD9}"/>
              </a:ext>
            </a:extLst>
          </p:cNvPr>
          <p:cNvSpPr/>
          <p:nvPr/>
        </p:nvSpPr>
        <p:spPr>
          <a:xfrm>
            <a:off x="7188456" y="6093408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0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9001150" y="1308975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671676" y="615724"/>
            <a:ext cx="60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Delivery</a:t>
            </a:r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6842390" y="1107408"/>
            <a:ext cx="2279620" cy="520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576321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580" y="1674723"/>
            <a:ext cx="5795860" cy="44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Delivery persons acccess the system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Location tracking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Update and information about the delivery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Display</a:t>
            </a: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the delivery details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Generate report using delivery details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8522505" y="1907260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576321" y="4749329"/>
            <a:ext cx="822222" cy="799696"/>
          </a:xfrm>
          <a:prstGeom prst="donut">
            <a:avLst>
              <a:gd name="adj" fmla="val 13089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CD6D9-7A69-4F99-4C79-86F6F5A58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32" y="4331915"/>
            <a:ext cx="3355162" cy="19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4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138304" y="499029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0800000">
            <a:off x="10916092" y="4228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1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b="1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91801-C79B-4877-9FE7-038D5CA997DE}"/>
              </a:ext>
            </a:extLst>
          </p:cNvPr>
          <p:cNvSpPr txBox="1"/>
          <p:nvPr/>
        </p:nvSpPr>
        <p:spPr>
          <a:xfrm flipH="1">
            <a:off x="1190573" y="810422"/>
            <a:ext cx="62174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Reliability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Scalability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GPS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QR Code Scanner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CDC318-EBCF-53D6-6973-E40C3C5B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24" y="4480894"/>
            <a:ext cx="4527876" cy="2377106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D49978D-2BB7-2453-3BD6-3E239BE3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9969"/>
            <a:ext cx="4003821" cy="23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6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0800000">
            <a:off x="9732438" y="0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588583" y="415200"/>
            <a:ext cx="2809525" cy="285752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9988816" y="5171769"/>
            <a:ext cx="1179166" cy="1179166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266522" y="4289330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4954316" y="415200"/>
            <a:ext cx="3221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 Black" panose="020F0502020204030203" pitchFamily="34" charset="77"/>
              </a:rPr>
              <a:t>Content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3915687" y="6128607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B28D24B-2C9B-17EC-F764-C61FA9B1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353" y="1516546"/>
            <a:ext cx="5817629" cy="731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Background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2. Problems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3. Motivation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 Aim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5. Objectives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6. Methodology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7. Literature review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8. Sys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tem Functions</a:t>
            </a:r>
            <a:endParaRPr lang="en-US" sz="2400" dirty="0">
              <a:solidFill>
                <a:schemeClr val="tx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5FCB3-EE08-B9F6-D022-661D3B4A440A}"/>
              </a:ext>
            </a:extLst>
          </p:cNvPr>
          <p:cNvSpPr/>
          <p:nvPr/>
        </p:nvSpPr>
        <p:spPr>
          <a:xfrm>
            <a:off x="8800795" y="541000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01335F-6813-90FC-0AD2-396BE93BECA0}"/>
              </a:ext>
            </a:extLst>
          </p:cNvPr>
          <p:cNvSpPr/>
          <p:nvPr/>
        </p:nvSpPr>
        <p:spPr>
          <a:xfrm>
            <a:off x="9732437" y="2801318"/>
            <a:ext cx="323980" cy="3481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A1AE7A-A874-7156-2A8F-86FA4B4B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16244" y="4107428"/>
            <a:ext cx="372933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437506" y="3200399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580676" y="613690"/>
            <a:ext cx="6061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Financial Management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172655" y="1124509"/>
            <a:ext cx="2279620" cy="520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3478548" y="615516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1515" y="1383131"/>
            <a:ext cx="5795860" cy="372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  <a:endParaRPr lang="es-CO" sz="2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Payment</a:t>
            </a:r>
            <a:r>
              <a:rPr lang="es-CO" sz="2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Handling</a:t>
            </a:r>
            <a:endParaRPr lang="es-CO" sz="2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Generate</a:t>
            </a:r>
            <a:r>
              <a:rPr lang="es-CO" sz="2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Payment</a:t>
            </a:r>
            <a:r>
              <a:rPr lang="es-CO" sz="2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</a:t>
            </a:r>
            <a:endParaRPr lang="es-CO" sz="2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Approve</a:t>
            </a:r>
            <a:r>
              <a:rPr lang="es-CO" sz="2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2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Payments</a:t>
            </a:r>
            <a:endParaRPr lang="es-CO" sz="2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CO" sz="2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CO" sz="2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9130676" y="2216868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8EC45F3B-EB93-2912-205E-8039FDDC6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03" y="4041626"/>
            <a:ext cx="4601497" cy="25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39250" y="-39329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0916092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91801-C79B-4877-9FE7-038D5CA997DE}"/>
              </a:ext>
            </a:extLst>
          </p:cNvPr>
          <p:cNvSpPr txBox="1"/>
          <p:nvPr/>
        </p:nvSpPr>
        <p:spPr>
          <a:xfrm flipH="1">
            <a:off x="3330545" y="567356"/>
            <a:ext cx="621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Fingerprint reader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 descr="Whiteboard&#10;&#10;Description automatically generated with medium confidence">
            <a:extLst>
              <a:ext uri="{FF2B5EF4-FFF2-40B4-BE49-F238E27FC236}">
                <a16:creationId xmlns:a16="http://schemas.microsoft.com/office/drawing/2014/main" id="{CE1EA9FF-20CC-27CA-B944-0B7BEE515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04" y="3863872"/>
            <a:ext cx="5397910" cy="2644848"/>
          </a:xfrm>
          <a:prstGeom prst="rect">
            <a:avLst/>
          </a:prstGeom>
        </p:spPr>
      </p:pic>
      <p:sp>
        <p:nvSpPr>
          <p:cNvPr id="3" name="Donut 5">
            <a:extLst>
              <a:ext uri="{FF2B5EF4-FFF2-40B4-BE49-F238E27FC236}">
                <a16:creationId xmlns:a16="http://schemas.microsoft.com/office/drawing/2014/main" id="{55DDEAC1-6E35-A627-8326-E803715EEA66}"/>
              </a:ext>
            </a:extLst>
          </p:cNvPr>
          <p:cNvSpPr/>
          <p:nvPr/>
        </p:nvSpPr>
        <p:spPr>
          <a:xfrm>
            <a:off x="9773439" y="-642806"/>
            <a:ext cx="3696283" cy="3600609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8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505731" y="1068988"/>
            <a:ext cx="3027039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38304" y="2826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6200000">
            <a:off x="11204767" y="1911905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53DE0-E3E1-DF37-D00D-23EC8B7B5154}"/>
              </a:ext>
            </a:extLst>
          </p:cNvPr>
          <p:cNvSpPr txBox="1"/>
          <p:nvPr/>
        </p:nvSpPr>
        <p:spPr>
          <a:xfrm flipH="1">
            <a:off x="2310581" y="525157"/>
            <a:ext cx="6636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Employee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F3BB9-2157-3AB4-18ED-18A2768E24BC}"/>
              </a:ext>
            </a:extLst>
          </p:cNvPr>
          <p:cNvSpPr txBox="1"/>
          <p:nvPr/>
        </p:nvSpPr>
        <p:spPr>
          <a:xfrm flipH="1">
            <a:off x="864699" y="1644243"/>
            <a:ext cx="7495529" cy="4029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Employee onboarding and offboarding processes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Employee information management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Time and attendance tracking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Reporting and analytics</a:t>
            </a:r>
          </a:p>
          <a:p>
            <a:pPr>
              <a:lnSpc>
                <a:spcPct val="150000"/>
              </a:lnSpc>
            </a:pPr>
            <a:endParaRPr lang="en-US" sz="26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Picture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E80CBFB3-C11B-8914-2A75-EC6ED94A5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01" y="3805391"/>
            <a:ext cx="4251918" cy="24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1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10354684" y="2128682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8974780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149742" y="2057930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55609-C6B9-5F62-1551-057685722A33}"/>
              </a:ext>
            </a:extLst>
          </p:cNvPr>
          <p:cNvSpPr txBox="1"/>
          <p:nvPr/>
        </p:nvSpPr>
        <p:spPr>
          <a:xfrm flipH="1">
            <a:off x="3217220" y="994784"/>
            <a:ext cx="8647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Reliability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   Technical Requirements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NFC Cards and Readers                 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DBMS</a:t>
            </a:r>
          </a:p>
          <a:p>
            <a:pPr lvl="1" algn="ctr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7940D12-5497-6E7E-98D8-C22261F1A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469"/>
            <a:ext cx="4185486" cy="22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8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738631" y="3548104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972502" y="702836"/>
            <a:ext cx="60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Payroll Management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172655" y="1124509"/>
            <a:ext cx="2279620" cy="5202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3478548" y="615516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031" y="1809136"/>
            <a:ext cx="5896769" cy="612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  <a:endParaRPr lang="es-CO" sz="32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Payroll</a:t>
            </a: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s-CO" sz="24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processing</a:t>
            </a:r>
            <a:endParaRPr lang="es-CO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Report generating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 and Access control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s-CO" sz="24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Allowance</a:t>
            </a: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s-CO" sz="2400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Deduction</a:t>
            </a:r>
            <a:r>
              <a:rPr lang="es-CO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Management</a:t>
            </a:r>
          </a:p>
          <a:p>
            <a:pPr>
              <a:lnSpc>
                <a:spcPct val="200000"/>
              </a:lnSpc>
            </a:pPr>
            <a:endParaRPr lang="es-CO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CO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s-CO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BE0D9A9-9554-70AC-666D-94C46C3B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58" y="2186390"/>
            <a:ext cx="3902866" cy="30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1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39250" y="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3485453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91801-C79B-4877-9FE7-038D5CA997DE}"/>
              </a:ext>
            </a:extLst>
          </p:cNvPr>
          <p:cNvSpPr txBox="1"/>
          <p:nvPr/>
        </p:nvSpPr>
        <p:spPr>
          <a:xfrm flipH="1">
            <a:off x="1574692" y="1079715"/>
            <a:ext cx="70135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Reliability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Maintainability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Fingerprint scanner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Printer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7969CF-6ADC-4FF3-6148-3D13C12AAB59}"/>
              </a:ext>
            </a:extLst>
          </p:cNvPr>
          <p:cNvSpPr/>
          <p:nvPr/>
        </p:nvSpPr>
        <p:spPr>
          <a:xfrm>
            <a:off x="170122" y="5343007"/>
            <a:ext cx="1281865" cy="12818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7FB70D0-A117-A619-E6BD-0DC74CC31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99" y="4362220"/>
            <a:ext cx="4274059" cy="234594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9ED6C6-5447-2240-83D5-EBB2FDA2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9" y="444541"/>
            <a:ext cx="3615516" cy="27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964F67F-AADF-5A06-2872-3C73EEE27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94" y="3193025"/>
            <a:ext cx="5252884" cy="2990850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30794" y="4173824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 flipV="1">
            <a:off x="7315201" y="1681315"/>
            <a:ext cx="3864076" cy="6882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77064" y="5051534"/>
            <a:ext cx="188353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6B623-7F7A-F0E3-0F60-4AA1DE16010F}"/>
              </a:ext>
            </a:extLst>
          </p:cNvPr>
          <p:cNvSpPr txBox="1"/>
          <p:nvPr/>
        </p:nvSpPr>
        <p:spPr>
          <a:xfrm flipH="1">
            <a:off x="1966452" y="1214247"/>
            <a:ext cx="5678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Supplier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7F632-0FE8-6A3F-3E63-5B3FE4A74BAB}"/>
              </a:ext>
            </a:extLst>
          </p:cNvPr>
          <p:cNvSpPr txBox="1"/>
          <p:nvPr/>
        </p:nvSpPr>
        <p:spPr>
          <a:xfrm>
            <a:off x="1516110" y="2099734"/>
            <a:ext cx="6129008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 Suppliers Accounts  and details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Place Orders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Insert GRN to the System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Settle payments</a:t>
            </a:r>
          </a:p>
        </p:txBody>
      </p:sp>
    </p:spTree>
    <p:extLst>
      <p:ext uri="{BB962C8B-B14F-4D97-AF65-F5344CB8AC3E}">
        <p14:creationId xmlns:p14="http://schemas.microsoft.com/office/powerpoint/2010/main" val="426518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9312465" y="4350773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3478548" y="615516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313761" y="2364189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365688" y="325702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55609-C6B9-5F62-1551-057685722A33}"/>
              </a:ext>
            </a:extLst>
          </p:cNvPr>
          <p:cNvSpPr txBox="1"/>
          <p:nvPr/>
        </p:nvSpPr>
        <p:spPr>
          <a:xfrm flipH="1">
            <a:off x="4464714" y="1336764"/>
            <a:ext cx="621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Portability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Barcode reader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E057C2-40B8-32E3-D497-0D1E85D3D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8" y="2104103"/>
            <a:ext cx="3350136" cy="33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3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7412609" y="1538000"/>
            <a:ext cx="2655624" cy="5899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77064" y="5051534"/>
            <a:ext cx="188353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5087F-BC16-529A-5791-40C3CA45180A}"/>
              </a:ext>
            </a:extLst>
          </p:cNvPr>
          <p:cNvSpPr txBox="1"/>
          <p:nvPr/>
        </p:nvSpPr>
        <p:spPr>
          <a:xfrm>
            <a:off x="1729402" y="1010771"/>
            <a:ext cx="622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Inventory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BBE50-4C5B-61F5-8F2F-1252C4BD0061}"/>
              </a:ext>
            </a:extLst>
          </p:cNvPr>
          <p:cNvSpPr txBox="1"/>
          <p:nvPr/>
        </p:nvSpPr>
        <p:spPr>
          <a:xfrm>
            <a:off x="2397598" y="2307312"/>
            <a:ext cx="5015011" cy="3050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Inventory Tracking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Integration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Analytics and Reporting</a:t>
            </a:r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06DFBAEF-F05D-DE9C-E0A8-6177A0F5551C}"/>
              </a:ext>
            </a:extLst>
          </p:cNvPr>
          <p:cNvSpPr/>
          <p:nvPr/>
        </p:nvSpPr>
        <p:spPr>
          <a:xfrm flipV="1">
            <a:off x="641255" y="3031158"/>
            <a:ext cx="1199011" cy="1218865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5647E09-C160-4AAB-F772-9A5A0BBA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25" y="3429000"/>
            <a:ext cx="4127090" cy="29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9312465" y="4350773"/>
            <a:ext cx="1440733" cy="144073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3478548" y="615516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313761" y="2364189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55609-C6B9-5F62-1551-057685722A33}"/>
              </a:ext>
            </a:extLst>
          </p:cNvPr>
          <p:cNvSpPr txBox="1"/>
          <p:nvPr/>
        </p:nvSpPr>
        <p:spPr>
          <a:xfrm flipH="1">
            <a:off x="3897064" y="866982"/>
            <a:ext cx="6217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Nonfunctional Requirements</a:t>
            </a: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 time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Accuracy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Technical Requirements</a:t>
            </a: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Barcode reader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Bill counter</a:t>
            </a:r>
          </a:p>
          <a:p>
            <a:pPr lvl="1"/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A0252FD4-1D80-6740-321A-43BEAB817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11" y="2354357"/>
            <a:ext cx="3721509" cy="33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5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8544232" y="3057832"/>
            <a:ext cx="2546556" cy="2467897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id="{55C55787-7342-3BD6-9FCB-06EBA439F171}"/>
              </a:ext>
            </a:extLst>
          </p:cNvPr>
          <p:cNvSpPr/>
          <p:nvPr/>
        </p:nvSpPr>
        <p:spPr>
          <a:xfrm>
            <a:off x="7668349" y="2182761"/>
            <a:ext cx="4233621" cy="4208810"/>
          </a:xfrm>
          <a:prstGeom prst="donut">
            <a:avLst>
              <a:gd name="adj" fmla="val 111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19246" y="5423820"/>
            <a:ext cx="1453425" cy="1414938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956044" y="1424770"/>
            <a:ext cx="573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 Black" panose="020F0502020204030203" pitchFamily="34" charset="77"/>
              </a:rPr>
              <a:t>Background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224259" y="-175922"/>
            <a:ext cx="2006010" cy="1756333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00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4620395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B28D24B-2C9B-17EC-F764-C61FA9B1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64" y="2768100"/>
            <a:ext cx="6401268" cy="235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Dean Apparels creates and sells men's clothing.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1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 system is being implemented to improve business operations due to manual management.</a:t>
            </a:r>
          </a:p>
          <a:p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                  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1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will increase productivity, decrease errors, and improve marketability.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5FCB3-EE08-B9F6-D022-661D3B4A440A}"/>
              </a:ext>
            </a:extLst>
          </p:cNvPr>
          <p:cNvSpPr/>
          <p:nvPr/>
        </p:nvSpPr>
        <p:spPr>
          <a:xfrm>
            <a:off x="8350197" y="97588"/>
            <a:ext cx="1139392" cy="11558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75A19-69E9-85D9-66D6-34CCD839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01" y="0"/>
            <a:ext cx="5143500" cy="68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-465979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-45573" y="221673"/>
            <a:ext cx="3593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/>
              <a:t>Gantt chart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3589296" y="734174"/>
            <a:ext cx="2279620" cy="534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5400000">
            <a:off x="-334247" y="172713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1314947" y="2229989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-570733" y="-737748"/>
            <a:ext cx="1281865" cy="12818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457A41-6DF6-AE63-2436-57A149E66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73" y="1081265"/>
            <a:ext cx="7685732" cy="54729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38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312832" y="1562792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10912338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0800000">
            <a:off x="8235990" y="-100268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518766" y="964156"/>
            <a:ext cx="2565469" cy="25654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6BA3798-6B1F-CDFD-4A4D-4FDAE8FFE604}"/>
              </a:ext>
            </a:extLst>
          </p:cNvPr>
          <p:cNvSpPr/>
          <p:nvPr/>
        </p:nvSpPr>
        <p:spPr>
          <a:xfrm>
            <a:off x="2488484" y="6074698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6DB7EB3-A0E1-30CE-2999-BE3EACA330A1}"/>
              </a:ext>
            </a:extLst>
          </p:cNvPr>
          <p:cNvSpPr/>
          <p:nvPr/>
        </p:nvSpPr>
        <p:spPr>
          <a:xfrm rot="16200000" flipH="1">
            <a:off x="-410373" y="365922"/>
            <a:ext cx="6442706" cy="5681475"/>
          </a:xfrm>
          <a:custGeom>
            <a:avLst/>
            <a:gdLst>
              <a:gd name="connsiteX0" fmla="*/ 4462680 w 4814462"/>
              <a:gd name="connsiteY0" fmla="*/ 0 h 4299043"/>
              <a:gd name="connsiteX1" fmla="*/ 2898295 w 4814462"/>
              <a:gd name="connsiteY1" fmla="*/ 0 h 4299043"/>
              <a:gd name="connsiteX2" fmla="*/ 2990914 w 4814462"/>
              <a:gd name="connsiteY2" fmla="*/ 69259 h 4299043"/>
              <a:gd name="connsiteX3" fmla="*/ 3612936 w 4814462"/>
              <a:gd name="connsiteY3" fmla="*/ 1388229 h 4299043"/>
              <a:gd name="connsiteX4" fmla="*/ 1903648 w 4814462"/>
              <a:gd name="connsiteY4" fmla="*/ 3097517 h 4299043"/>
              <a:gd name="connsiteX5" fmla="*/ 194360 w 4814462"/>
              <a:gd name="connsiteY5" fmla="*/ 1388229 h 4299043"/>
              <a:gd name="connsiteX6" fmla="*/ 816382 w 4814462"/>
              <a:gd name="connsiteY6" fmla="*/ 69259 h 4299043"/>
              <a:gd name="connsiteX7" fmla="*/ 909001 w 4814462"/>
              <a:gd name="connsiteY7" fmla="*/ 0 h 4299043"/>
              <a:gd name="connsiteX8" fmla="*/ 0 w 4814462"/>
              <a:gd name="connsiteY8" fmla="*/ 0 h 4299043"/>
              <a:gd name="connsiteX9" fmla="*/ 0 w 4814462"/>
              <a:gd name="connsiteY9" fmla="*/ 3587003 h 4299043"/>
              <a:gd name="connsiteX10" fmla="*/ 52100 w 4814462"/>
              <a:gd name="connsiteY10" fmla="*/ 3634355 h 4299043"/>
              <a:gd name="connsiteX11" fmla="*/ 1903648 w 4814462"/>
              <a:gd name="connsiteY11" fmla="*/ 4299043 h 4299043"/>
              <a:gd name="connsiteX12" fmla="*/ 4814462 w 4814462"/>
              <a:gd name="connsiteY12" fmla="*/ 1388229 h 4299043"/>
              <a:gd name="connsiteX13" fmla="*/ 4463143 w 4814462"/>
              <a:gd name="connsiteY13" fmla="*/ 762 h 42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14462" h="4299043">
                <a:moveTo>
                  <a:pt x="4462680" y="0"/>
                </a:moveTo>
                <a:lnTo>
                  <a:pt x="2898295" y="0"/>
                </a:lnTo>
                <a:lnTo>
                  <a:pt x="2990914" y="69259"/>
                </a:lnTo>
                <a:cubicBezTo>
                  <a:pt x="3370798" y="382768"/>
                  <a:pt x="3612936" y="857221"/>
                  <a:pt x="3612936" y="1388229"/>
                </a:cubicBezTo>
                <a:cubicBezTo>
                  <a:pt x="3612936" y="2332243"/>
                  <a:pt x="2847662" y="3097517"/>
                  <a:pt x="1903648" y="3097517"/>
                </a:cubicBezTo>
                <a:cubicBezTo>
                  <a:pt x="959634" y="3097517"/>
                  <a:pt x="194360" y="2332243"/>
                  <a:pt x="194360" y="1388229"/>
                </a:cubicBezTo>
                <a:cubicBezTo>
                  <a:pt x="194360" y="857221"/>
                  <a:pt x="436497" y="382768"/>
                  <a:pt x="816382" y="69259"/>
                </a:cubicBezTo>
                <a:lnTo>
                  <a:pt x="909001" y="0"/>
                </a:lnTo>
                <a:lnTo>
                  <a:pt x="0" y="0"/>
                </a:lnTo>
                <a:lnTo>
                  <a:pt x="0" y="3587003"/>
                </a:lnTo>
                <a:lnTo>
                  <a:pt x="52100" y="3634355"/>
                </a:lnTo>
                <a:cubicBezTo>
                  <a:pt x="555260" y="4049599"/>
                  <a:pt x="1200324" y="4299043"/>
                  <a:pt x="1903648" y="4299043"/>
                </a:cubicBezTo>
                <a:cubicBezTo>
                  <a:pt x="3511246" y="4299043"/>
                  <a:pt x="4814462" y="2995827"/>
                  <a:pt x="4814462" y="1388229"/>
                </a:cubicBezTo>
                <a:cubicBezTo>
                  <a:pt x="4814462" y="885855"/>
                  <a:pt x="4687195" y="413205"/>
                  <a:pt x="4463143" y="7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1A092-AD8F-3FE3-4D28-F0A8B18771AC}"/>
              </a:ext>
            </a:extLst>
          </p:cNvPr>
          <p:cNvSpPr/>
          <p:nvPr/>
        </p:nvSpPr>
        <p:spPr>
          <a:xfrm flipH="1">
            <a:off x="3764392" y="2414309"/>
            <a:ext cx="8427608" cy="119901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5367060" y="2522790"/>
            <a:ext cx="573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Lato Black" panose="020F0502020204030203" pitchFamily="34" charset="77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5623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158564" y="5423527"/>
            <a:ext cx="1593036" cy="1275909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38304" y="28260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0502307" y="684310"/>
            <a:ext cx="1499636" cy="1544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10726035" y="6158398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8" name="Freeform 78">
            <a:extLst>
              <a:ext uri="{FF2B5EF4-FFF2-40B4-BE49-F238E27FC236}">
                <a16:creationId xmlns:a16="http://schemas.microsoft.com/office/drawing/2014/main" id="{452A6072-9790-7891-B663-4EA549F147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08929" y="607157"/>
            <a:ext cx="549201" cy="533565"/>
          </a:xfrm>
          <a:custGeom>
            <a:avLst/>
            <a:gdLst>
              <a:gd name="T0" fmla="*/ 531681 w 241"/>
              <a:gd name="T1" fmla="*/ 0 h 234"/>
              <a:gd name="T2" fmla="*/ 315299 w 241"/>
              <a:gd name="T3" fmla="*/ 154442 h 234"/>
              <a:gd name="T4" fmla="*/ 315299 w 241"/>
              <a:gd name="T5" fmla="*/ 154442 h 234"/>
              <a:gd name="T6" fmla="*/ 80370 w 241"/>
              <a:gd name="T7" fmla="*/ 389195 h 234"/>
              <a:gd name="T8" fmla="*/ 6182 w 241"/>
              <a:gd name="T9" fmla="*/ 620858 h 234"/>
              <a:gd name="T10" fmla="*/ 80370 w 241"/>
              <a:gd name="T11" fmla="*/ 722790 h 234"/>
              <a:gd name="T12" fmla="*/ 296752 w 241"/>
              <a:gd name="T13" fmla="*/ 667191 h 234"/>
              <a:gd name="T14" fmla="*/ 680057 w 241"/>
              <a:gd name="T15" fmla="*/ 299618 h 234"/>
              <a:gd name="T16" fmla="*/ 361666 w 241"/>
              <a:gd name="T17" fmla="*/ 537459 h 234"/>
              <a:gd name="T18" fmla="*/ 559501 w 241"/>
              <a:gd name="T19" fmla="*/ 265641 h 234"/>
              <a:gd name="T20" fmla="*/ 537863 w 241"/>
              <a:gd name="T21" fmla="*/ 379928 h 234"/>
              <a:gd name="T22" fmla="*/ 361666 w 241"/>
              <a:gd name="T23" fmla="*/ 555992 h 234"/>
              <a:gd name="T24" fmla="*/ 333846 w 241"/>
              <a:gd name="T25" fmla="*/ 457149 h 234"/>
              <a:gd name="T26" fmla="*/ 259658 w 241"/>
              <a:gd name="T27" fmla="*/ 386106 h 234"/>
              <a:gd name="T28" fmla="*/ 522407 w 241"/>
              <a:gd name="T29" fmla="*/ 203864 h 234"/>
              <a:gd name="T30" fmla="*/ 333846 w 241"/>
              <a:gd name="T31" fmla="*/ 457149 h 234"/>
              <a:gd name="T32" fmla="*/ 173105 w 241"/>
              <a:gd name="T33" fmla="*/ 361395 h 234"/>
              <a:gd name="T34" fmla="*/ 451310 w 241"/>
              <a:gd name="T35" fmla="*/ 163709 h 234"/>
              <a:gd name="T36" fmla="*/ 95826 w 241"/>
              <a:gd name="T37" fmla="*/ 676457 h 234"/>
              <a:gd name="T38" fmla="*/ 46367 w 241"/>
              <a:gd name="T39" fmla="*/ 645569 h 234"/>
              <a:gd name="T40" fmla="*/ 71097 w 241"/>
              <a:gd name="T41" fmla="*/ 546726 h 234"/>
              <a:gd name="T42" fmla="*/ 179288 w 241"/>
              <a:gd name="T43" fmla="*/ 651747 h 234"/>
              <a:gd name="T44" fmla="*/ 200926 w 241"/>
              <a:gd name="T45" fmla="*/ 648658 h 234"/>
              <a:gd name="T46" fmla="*/ 80370 w 241"/>
              <a:gd name="T47" fmla="*/ 522015 h 234"/>
              <a:gd name="T48" fmla="*/ 111282 w 241"/>
              <a:gd name="T49" fmla="*/ 426261 h 234"/>
              <a:gd name="T50" fmla="*/ 293661 w 241"/>
              <a:gd name="T51" fmla="*/ 620858 h 234"/>
              <a:gd name="T52" fmla="*/ 200926 w 241"/>
              <a:gd name="T53" fmla="*/ 648658 h 234"/>
              <a:gd name="T54" fmla="*/ 612051 w 241"/>
              <a:gd name="T55" fmla="*/ 305796 h 234"/>
              <a:gd name="T56" fmla="*/ 553319 w 241"/>
              <a:gd name="T57" fmla="*/ 169887 h 234"/>
              <a:gd name="T58" fmla="*/ 457493 w 241"/>
              <a:gd name="T59" fmla="*/ 74132 h 234"/>
              <a:gd name="T60" fmla="*/ 633689 w 241"/>
              <a:gd name="T61" fmla="*/ 92665 h 234"/>
              <a:gd name="T62" fmla="*/ 649145 w 241"/>
              <a:gd name="T63" fmla="*/ 265641 h 2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30" name="Rectángulo 21">
            <a:extLst>
              <a:ext uri="{FF2B5EF4-FFF2-40B4-BE49-F238E27FC236}">
                <a16:creationId xmlns:a16="http://schemas.microsoft.com/office/drawing/2014/main" id="{0703318D-E51A-5AC5-EFFF-4ABEF2DDFEC6}"/>
              </a:ext>
            </a:extLst>
          </p:cNvPr>
          <p:cNvSpPr/>
          <p:nvPr/>
        </p:nvSpPr>
        <p:spPr>
          <a:xfrm>
            <a:off x="2198017" y="1946496"/>
            <a:ext cx="2727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Orders are placed via email ,Phone or by In Contact</a:t>
            </a:r>
          </a:p>
          <a:p>
            <a:pPr algn="ctr"/>
            <a:endParaRPr lang="es-CO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4299931" y="2962572"/>
            <a:ext cx="3408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/>
                </a:solidFill>
                <a:latin typeface="Lato Black" panose="020F0502020204030203" pitchFamily="34" charset="77"/>
              </a:rPr>
              <a:t>Problems</a:t>
            </a:r>
          </a:p>
        </p:txBody>
      </p:sp>
      <p:sp>
        <p:nvSpPr>
          <p:cNvPr id="31" name="Rectángulo 21">
            <a:extLst>
              <a:ext uri="{FF2B5EF4-FFF2-40B4-BE49-F238E27FC236}">
                <a16:creationId xmlns:a16="http://schemas.microsoft.com/office/drawing/2014/main" id="{326F01E6-27E5-F31A-D100-0CED43348DB3}"/>
              </a:ext>
            </a:extLst>
          </p:cNvPr>
          <p:cNvSpPr/>
          <p:nvPr/>
        </p:nvSpPr>
        <p:spPr>
          <a:xfrm>
            <a:off x="7327991" y="5725576"/>
            <a:ext cx="33213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u="none" strike="noStrike" cap="none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Pontano Sans"/>
              </a:rPr>
              <a:t>Manual handling</a:t>
            </a:r>
          </a:p>
          <a:p>
            <a:pPr algn="ctr"/>
            <a:endParaRPr lang="es-CO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2" name="Rectángulo 21">
            <a:extLst>
              <a:ext uri="{FF2B5EF4-FFF2-40B4-BE49-F238E27FC236}">
                <a16:creationId xmlns:a16="http://schemas.microsoft.com/office/drawing/2014/main" id="{D7758C18-6274-3C56-2596-9096F100A984}"/>
              </a:ext>
            </a:extLst>
          </p:cNvPr>
          <p:cNvSpPr/>
          <p:nvPr/>
        </p:nvSpPr>
        <p:spPr>
          <a:xfrm>
            <a:off x="7181210" y="1772286"/>
            <a:ext cx="31890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u="none" strike="noStrike" cap="none" dirty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Pontano Sans"/>
              </a:rPr>
              <a:t>Difficult to access the employee information </a:t>
            </a: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Pontano Sans"/>
              </a:rPr>
              <a:t>When Needed</a:t>
            </a:r>
            <a:endParaRPr lang="en-US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endParaRPr lang="es-CO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347E0-89A8-38A6-3DEF-52283AA2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21" y="432620"/>
            <a:ext cx="1234806" cy="1234806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206458-2699-6920-DE81-463090FBD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05" b="17817"/>
          <a:stretch/>
        </p:blipFill>
        <p:spPr>
          <a:xfrm>
            <a:off x="8201520" y="4303651"/>
            <a:ext cx="1574276" cy="12124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EF012090-8CA3-6B16-AC9A-3D4C8045B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57" b="31233"/>
          <a:stretch/>
        </p:blipFill>
        <p:spPr>
          <a:xfrm>
            <a:off x="7288545" y="220022"/>
            <a:ext cx="2292250" cy="1544388"/>
          </a:xfrm>
          <a:prstGeom prst="rect">
            <a:avLst/>
          </a:prstGeom>
        </p:spPr>
      </p:pic>
      <p:pic>
        <p:nvPicPr>
          <p:cNvPr id="24" name="Picture 23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051B0CA1-CB08-8107-92E3-7A02F5CCC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30" y="3921566"/>
            <a:ext cx="1823179" cy="1343398"/>
          </a:xfrm>
          <a:prstGeom prst="rect">
            <a:avLst/>
          </a:prstGeom>
        </p:spPr>
      </p:pic>
      <p:sp>
        <p:nvSpPr>
          <p:cNvPr id="33" name="Rectángulo 21">
            <a:extLst>
              <a:ext uri="{FF2B5EF4-FFF2-40B4-BE49-F238E27FC236}">
                <a16:creationId xmlns:a16="http://schemas.microsoft.com/office/drawing/2014/main" id="{4FF066FD-130B-D58F-3EB4-96DBD3390510}"/>
              </a:ext>
            </a:extLst>
          </p:cNvPr>
          <p:cNvSpPr/>
          <p:nvPr/>
        </p:nvSpPr>
        <p:spPr>
          <a:xfrm>
            <a:off x="2136597" y="5395819"/>
            <a:ext cx="2727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Employees unable to see their own profile status</a:t>
            </a:r>
          </a:p>
          <a:p>
            <a:pPr algn="ctr"/>
            <a:endParaRPr lang="es-CO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22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91EE4237-1D2C-DEF8-2914-F565108CBB8A}"/>
              </a:ext>
            </a:extLst>
          </p:cNvPr>
          <p:cNvSpPr txBox="1"/>
          <p:nvPr/>
        </p:nvSpPr>
        <p:spPr>
          <a:xfrm>
            <a:off x="122812" y="221846"/>
            <a:ext cx="3593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/>
              <a:t>Some Pictures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3716617" y="739143"/>
            <a:ext cx="2279620" cy="53416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5400000">
            <a:off x="-334247" y="1727134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1314947" y="2229989"/>
            <a:ext cx="1199011" cy="1199011"/>
          </a:xfrm>
          <a:prstGeom prst="donut">
            <a:avLst>
              <a:gd name="adj" fmla="val 133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-579600" y="-828420"/>
            <a:ext cx="1281865" cy="12818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56E07-38F2-2FFD-A4C4-41CF396CC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35" y="240897"/>
            <a:ext cx="2839656" cy="212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DEF88-05C9-6952-342E-45A21325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17" y="2985816"/>
            <a:ext cx="4690830" cy="3518123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-465979" y="5770252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B26230-DE90-F25C-937A-58F2854D4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3932" y="345180"/>
            <a:ext cx="4150002" cy="55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8090698" y="4552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13F3DF-0427-AFB7-B9CD-F96E2DF6EA74}"/>
              </a:ext>
            </a:extLst>
          </p:cNvPr>
          <p:cNvSpPr/>
          <p:nvPr/>
        </p:nvSpPr>
        <p:spPr>
          <a:xfrm>
            <a:off x="9224624" y="4403208"/>
            <a:ext cx="2006010" cy="2006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0BEF28B-A4E9-9516-D636-F7543A96827D}"/>
              </a:ext>
            </a:extLst>
          </p:cNvPr>
          <p:cNvSpPr/>
          <p:nvPr/>
        </p:nvSpPr>
        <p:spPr>
          <a:xfrm rot="5400000">
            <a:off x="-138305" y="499029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5928852" y="1504334"/>
            <a:ext cx="5633883" cy="6602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10800000">
            <a:off x="-1" y="4867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4788606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5FCB3-EE08-B9F6-D022-661D3B4A440A}"/>
              </a:ext>
            </a:extLst>
          </p:cNvPr>
          <p:cNvSpPr/>
          <p:nvPr/>
        </p:nvSpPr>
        <p:spPr>
          <a:xfrm>
            <a:off x="8746151" y="4149155"/>
            <a:ext cx="1310906" cy="13109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2210869" y="854747"/>
            <a:ext cx="459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5"/>
                </a:solidFill>
                <a:latin typeface="Lato Black" panose="020F0502020204030203" pitchFamily="34" charset="77"/>
              </a:rPr>
              <a:t>Motivation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925" y="2024311"/>
            <a:ext cx="8677132" cy="470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Simplifies calculations and reporting.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Enhances communication between customers and employees.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Maintains accurate data management.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Streamlines payment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Automates order management for better customer satisfaction</a:t>
            </a:r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0" y="0"/>
            <a:ext cx="6549112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5893659" y="252599"/>
            <a:ext cx="1310906" cy="131090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8899570" y="1350773"/>
            <a:ext cx="2448232" cy="4701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7366747" y="605507"/>
            <a:ext cx="223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77"/>
              </a:rPr>
              <a:t>Aim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686" y="1621170"/>
            <a:ext cx="5020482" cy="341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sz="24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“To develop across platform ERP system for Dean Apparels, covering all business activities, improving, efficiency and productivity.”</a:t>
            </a:r>
            <a:endParaRPr lang="es-CO" sz="2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4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DCE3BB-208D-B72F-00E0-47FABE7F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446" y="121624"/>
            <a:ext cx="11073101" cy="5952805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0B45D2-6C96-8F91-F02D-16B5F3D5D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2" y="1067172"/>
            <a:ext cx="2231923" cy="439426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54F20BA1-D8A9-778C-2A53-DF74619F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36" y="3729786"/>
            <a:ext cx="4535151" cy="2828526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37455B-58C8-C081-E3E4-455E2FEC9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0804"/>
            <a:ext cx="3225313" cy="167807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59C5B0E-481B-72E6-61B6-828F8E71DA90}"/>
              </a:ext>
            </a:extLst>
          </p:cNvPr>
          <p:cNvSpPr/>
          <p:nvPr/>
        </p:nvSpPr>
        <p:spPr>
          <a:xfrm>
            <a:off x="4320497" y="1067172"/>
            <a:ext cx="406153" cy="40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303D44-661A-AF3D-47A9-4137C96B5F41}"/>
              </a:ext>
            </a:extLst>
          </p:cNvPr>
          <p:cNvSpPr/>
          <p:nvPr/>
        </p:nvSpPr>
        <p:spPr>
          <a:xfrm>
            <a:off x="2053358" y="0"/>
            <a:ext cx="2764733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6F1C9-62B3-5715-BB53-435C29523F77}"/>
              </a:ext>
            </a:extLst>
          </p:cNvPr>
          <p:cNvSpPr/>
          <p:nvPr/>
        </p:nvSpPr>
        <p:spPr>
          <a:xfrm>
            <a:off x="1668028" y="178921"/>
            <a:ext cx="1574455" cy="15744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495191D-2512-F435-D49C-7CE8F3EBC5E6}"/>
              </a:ext>
            </a:extLst>
          </p:cNvPr>
          <p:cNvSpPr/>
          <p:nvPr/>
        </p:nvSpPr>
        <p:spPr>
          <a:xfrm>
            <a:off x="7670116" y="4718708"/>
            <a:ext cx="1440733" cy="1440733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3330925" y="3746788"/>
            <a:ext cx="1497839" cy="4571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3070B9-E42A-C296-5BC2-FBB3A4268E2E}"/>
              </a:ext>
            </a:extLst>
          </p:cNvPr>
          <p:cNvSpPr/>
          <p:nvPr/>
        </p:nvSpPr>
        <p:spPr>
          <a:xfrm>
            <a:off x="11430759" y="354061"/>
            <a:ext cx="380113" cy="3801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>
            <a:off x="570308" y="6159441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9C88BAA-3B73-C3E3-8940-A37BF2C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138" y="289942"/>
            <a:ext cx="7133492" cy="90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anose="020F0302020204030203" pitchFamily="34" charset="0"/>
                <a:ea typeface="MS PGothic" panose="020B0600070205080204" pitchFamily="34" charset="-128"/>
              </a:defRPr>
            </a:lvl9pPr>
          </a:lstStyle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Identify the user requirements 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Identify potential drawbacks of the existing system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Create wireframe and make any necessary modification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Enhancing UI/UX.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Create ER diagrams and relational schema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Create the system database.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Implement Functionalities</a:t>
            </a: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Deliver the Initialized functioning product to the client</a:t>
            </a:r>
          </a:p>
          <a:p>
            <a:pPr marL="419100" indent="-342900">
              <a:lnSpc>
                <a:spcPct val="150000"/>
              </a:lnSpc>
              <a:spcBef>
                <a:spcPts val="60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provide support to customer, until he adapt to  system successfully</a:t>
            </a:r>
          </a:p>
          <a:p>
            <a:pPr marL="419100" indent="-342900">
              <a:lnSpc>
                <a:spcPct val="150000"/>
              </a:lnSpc>
              <a:spcBef>
                <a:spcPts val="60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client feedback to develop better system</a:t>
            </a:r>
          </a:p>
          <a:p>
            <a:pPr marL="419100" indent="-342900">
              <a:lnSpc>
                <a:spcPct val="150000"/>
              </a:lnSpc>
              <a:spcBef>
                <a:spcPts val="600"/>
              </a:spcBef>
              <a:buSzPts val="2400"/>
              <a:buFont typeface="Wingdings" panose="05000000000000000000" pitchFamily="2" charset="2"/>
              <a:buChar char="§"/>
            </a:pPr>
            <a:endParaRPr lang="en-US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en-US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endParaRPr lang="en-US" sz="2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s-CO" sz="2000" dirty="0">
              <a:solidFill>
                <a:schemeClr val="tx1">
                  <a:lumMod val="50000"/>
                  <a:lumOff val="5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62880" y="2776844"/>
            <a:ext cx="4234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92D050"/>
                </a:solidFill>
                <a:latin typeface="Lato Black" panose="020F0502020204030203" pitchFamily="34" charset="77"/>
              </a:rPr>
              <a:t>Objectives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B143835-3E04-349C-402A-24D9707925AE}"/>
              </a:ext>
            </a:extLst>
          </p:cNvPr>
          <p:cNvSpPr/>
          <p:nvPr/>
        </p:nvSpPr>
        <p:spPr>
          <a:xfrm>
            <a:off x="10578207" y="2764554"/>
            <a:ext cx="1199011" cy="1199011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1F169573-5183-F052-C6A0-6C33BBB4A1E8}"/>
              </a:ext>
            </a:extLst>
          </p:cNvPr>
          <p:cNvSpPr/>
          <p:nvPr/>
        </p:nvSpPr>
        <p:spPr>
          <a:xfrm>
            <a:off x="327520" y="302287"/>
            <a:ext cx="822222" cy="822222"/>
          </a:xfrm>
          <a:prstGeom prst="donut">
            <a:avLst>
              <a:gd name="adj" fmla="val 13362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9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>
            <a:extLst>
              <a:ext uri="{FF2B5EF4-FFF2-40B4-BE49-F238E27FC236}">
                <a16:creationId xmlns:a16="http://schemas.microsoft.com/office/drawing/2014/main" id="{BE4E355D-ED2D-49F6-D120-64E0C8CC687A}"/>
              </a:ext>
            </a:extLst>
          </p:cNvPr>
          <p:cNvSpPr/>
          <p:nvPr/>
        </p:nvSpPr>
        <p:spPr>
          <a:xfrm>
            <a:off x="170122" y="4213152"/>
            <a:ext cx="380113" cy="380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369A03-3F9E-E69D-E6AC-A3EC1EB7A349}"/>
              </a:ext>
            </a:extLst>
          </p:cNvPr>
          <p:cNvSpPr/>
          <p:nvPr/>
        </p:nvSpPr>
        <p:spPr>
          <a:xfrm>
            <a:off x="7708806" y="796011"/>
            <a:ext cx="4102066" cy="5359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624DC2D0-6178-411E-47ED-49E9C5F06F4F}"/>
              </a:ext>
            </a:extLst>
          </p:cNvPr>
          <p:cNvSpPr/>
          <p:nvPr/>
        </p:nvSpPr>
        <p:spPr>
          <a:xfrm rot="5400000">
            <a:off x="-138304" y="4990294"/>
            <a:ext cx="2006010" cy="1729402"/>
          </a:xfrm>
          <a:custGeom>
            <a:avLst/>
            <a:gdLst>
              <a:gd name="connsiteX0" fmla="*/ 956931 w 1304261"/>
              <a:gd name="connsiteY0" fmla="*/ 0 h 1124417"/>
              <a:gd name="connsiteX1" fmla="*/ 1241493 w 1304261"/>
              <a:gd name="connsiteY1" fmla="*/ 43022 h 1124417"/>
              <a:gd name="connsiteX2" fmla="*/ 1304261 w 1304261"/>
              <a:gd name="connsiteY2" fmla="*/ 65995 h 1124417"/>
              <a:gd name="connsiteX3" fmla="*/ 1304261 w 1304261"/>
              <a:gd name="connsiteY3" fmla="*/ 488315 h 1124417"/>
              <a:gd name="connsiteX4" fmla="*/ 1284111 w 1304261"/>
              <a:gd name="connsiteY4" fmla="*/ 471689 h 1124417"/>
              <a:gd name="connsiteX5" fmla="*/ 956930 w 1304261"/>
              <a:gd name="connsiteY5" fmla="*/ 371749 h 1124417"/>
              <a:gd name="connsiteX6" fmla="*/ 371748 w 1304261"/>
              <a:gd name="connsiteY6" fmla="*/ 956931 h 1124417"/>
              <a:gd name="connsiteX7" fmla="*/ 383637 w 1304261"/>
              <a:gd name="connsiteY7" fmla="*/ 1074866 h 1124417"/>
              <a:gd name="connsiteX8" fmla="*/ 399018 w 1304261"/>
              <a:gd name="connsiteY8" fmla="*/ 1124417 h 1124417"/>
              <a:gd name="connsiteX9" fmla="*/ 15570 w 1304261"/>
              <a:gd name="connsiteY9" fmla="*/ 1124417 h 1124417"/>
              <a:gd name="connsiteX10" fmla="*/ 4941 w 1304261"/>
              <a:gd name="connsiteY10" fmla="*/ 1054772 h 1124417"/>
              <a:gd name="connsiteX11" fmla="*/ 0 w 1304261"/>
              <a:gd name="connsiteY11" fmla="*/ 956931 h 1124417"/>
              <a:gd name="connsiteX12" fmla="*/ 956931 w 1304261"/>
              <a:gd name="connsiteY12" fmla="*/ 0 h 11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261" h="1124417">
                <a:moveTo>
                  <a:pt x="956931" y="0"/>
                </a:moveTo>
                <a:cubicBezTo>
                  <a:pt x="1056024" y="0"/>
                  <a:pt x="1151600" y="15062"/>
                  <a:pt x="1241493" y="43022"/>
                </a:cubicBezTo>
                <a:lnTo>
                  <a:pt x="1304261" y="65995"/>
                </a:lnTo>
                <a:lnTo>
                  <a:pt x="1304261" y="488315"/>
                </a:lnTo>
                <a:lnTo>
                  <a:pt x="1284111" y="471689"/>
                </a:lnTo>
                <a:cubicBezTo>
                  <a:pt x="1190715" y="408592"/>
                  <a:pt x="1078125" y="371749"/>
                  <a:pt x="956930" y="371749"/>
                </a:cubicBezTo>
                <a:cubicBezTo>
                  <a:pt x="633743" y="371749"/>
                  <a:pt x="371748" y="633744"/>
                  <a:pt x="371748" y="956931"/>
                </a:cubicBezTo>
                <a:cubicBezTo>
                  <a:pt x="371748" y="997330"/>
                  <a:pt x="375842" y="1036772"/>
                  <a:pt x="383637" y="1074866"/>
                </a:cubicBezTo>
                <a:lnTo>
                  <a:pt x="399018" y="1124417"/>
                </a:lnTo>
                <a:lnTo>
                  <a:pt x="15570" y="1124417"/>
                </a:lnTo>
                <a:lnTo>
                  <a:pt x="4941" y="1054772"/>
                </a:lnTo>
                <a:cubicBezTo>
                  <a:pt x="1674" y="1022603"/>
                  <a:pt x="0" y="989962"/>
                  <a:pt x="0" y="956931"/>
                </a:cubicBezTo>
                <a:cubicBezTo>
                  <a:pt x="0" y="428433"/>
                  <a:pt x="428433" y="0"/>
                  <a:pt x="9569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08B0DC3E-7D48-1EED-860C-870D97C84AC8}"/>
              </a:ext>
            </a:extLst>
          </p:cNvPr>
          <p:cNvSpPr/>
          <p:nvPr/>
        </p:nvSpPr>
        <p:spPr>
          <a:xfrm rot="16200000">
            <a:off x="11204767" y="1517190"/>
            <a:ext cx="1275908" cy="698559"/>
          </a:xfrm>
          <a:custGeom>
            <a:avLst/>
            <a:gdLst>
              <a:gd name="connsiteX0" fmla="*/ 637954 w 1275908"/>
              <a:gd name="connsiteY0" fmla="*/ 0 h 698559"/>
              <a:gd name="connsiteX1" fmla="*/ 1275908 w 1275908"/>
              <a:gd name="connsiteY1" fmla="*/ 637954 h 698559"/>
              <a:gd name="connsiteX2" fmla="*/ 1269799 w 1275908"/>
              <a:gd name="connsiteY2" fmla="*/ 698559 h 698559"/>
              <a:gd name="connsiteX3" fmla="*/ 6110 w 1275908"/>
              <a:gd name="connsiteY3" fmla="*/ 698559 h 698559"/>
              <a:gd name="connsiteX4" fmla="*/ 0 w 1275908"/>
              <a:gd name="connsiteY4" fmla="*/ 637954 h 698559"/>
              <a:gd name="connsiteX5" fmla="*/ 637954 w 1275908"/>
              <a:gd name="connsiteY5" fmla="*/ 0 h 69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908" h="698559">
                <a:moveTo>
                  <a:pt x="637954" y="0"/>
                </a:moveTo>
                <a:cubicBezTo>
                  <a:pt x="990286" y="0"/>
                  <a:pt x="1275908" y="285622"/>
                  <a:pt x="1275908" y="637954"/>
                </a:cubicBezTo>
                <a:lnTo>
                  <a:pt x="1269799" y="698559"/>
                </a:lnTo>
                <a:lnTo>
                  <a:pt x="6110" y="698559"/>
                </a:lnTo>
                <a:lnTo>
                  <a:pt x="0" y="637954"/>
                </a:lnTo>
                <a:cubicBezTo>
                  <a:pt x="0" y="285622"/>
                  <a:pt x="285622" y="0"/>
                  <a:pt x="6379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upo 32">
            <a:extLst>
              <a:ext uri="{FF2B5EF4-FFF2-40B4-BE49-F238E27FC236}">
                <a16:creationId xmlns:a16="http://schemas.microsoft.com/office/drawing/2014/main" id="{7F2E8E99-8485-43CF-F6C6-B6609B2B9CE3}"/>
              </a:ext>
            </a:extLst>
          </p:cNvPr>
          <p:cNvGrpSpPr/>
          <p:nvPr/>
        </p:nvGrpSpPr>
        <p:grpSpPr>
          <a:xfrm>
            <a:off x="6291710" y="690973"/>
            <a:ext cx="514804" cy="537543"/>
            <a:chOff x="17516684" y="4900613"/>
            <a:chExt cx="514804" cy="537543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92DC617-E658-A402-6667-48FD9EB6B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3377" y="4900613"/>
              <a:ext cx="438111" cy="377658"/>
            </a:xfrm>
            <a:custGeom>
              <a:avLst/>
              <a:gdLst>
                <a:gd name="T0" fmla="*/ 432 w 469"/>
                <a:gd name="T1" fmla="*/ 0 h 404"/>
                <a:gd name="T2" fmla="*/ 0 w 469"/>
                <a:gd name="T3" fmla="*/ 0 h 404"/>
                <a:gd name="T4" fmla="*/ 147 w 469"/>
                <a:gd name="T5" fmla="*/ 73 h 404"/>
                <a:gd name="T6" fmla="*/ 395 w 469"/>
                <a:gd name="T7" fmla="*/ 73 h 404"/>
                <a:gd name="T8" fmla="*/ 395 w 469"/>
                <a:gd name="T9" fmla="*/ 110 h 404"/>
                <a:gd name="T10" fmla="*/ 220 w 469"/>
                <a:gd name="T11" fmla="*/ 110 h 404"/>
                <a:gd name="T12" fmla="*/ 269 w 469"/>
                <a:gd name="T13" fmla="*/ 134 h 404"/>
                <a:gd name="T14" fmla="*/ 314 w 469"/>
                <a:gd name="T15" fmla="*/ 184 h 404"/>
                <a:gd name="T16" fmla="*/ 395 w 469"/>
                <a:gd name="T17" fmla="*/ 184 h 404"/>
                <a:gd name="T18" fmla="*/ 395 w 469"/>
                <a:gd name="T19" fmla="*/ 220 h 404"/>
                <a:gd name="T20" fmla="*/ 322 w 469"/>
                <a:gd name="T21" fmla="*/ 220 h 404"/>
                <a:gd name="T22" fmla="*/ 322 w 469"/>
                <a:gd name="T23" fmla="*/ 404 h 404"/>
                <a:gd name="T24" fmla="*/ 432 w 469"/>
                <a:gd name="T25" fmla="*/ 404 h 404"/>
                <a:gd name="T26" fmla="*/ 469 w 469"/>
                <a:gd name="T27" fmla="*/ 367 h 404"/>
                <a:gd name="T28" fmla="*/ 469 w 469"/>
                <a:gd name="T29" fmla="*/ 37 h 404"/>
                <a:gd name="T30" fmla="*/ 432 w 469"/>
                <a:gd name="T3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404">
                  <a:moveTo>
                    <a:pt x="4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395" y="110"/>
                    <a:pt x="395" y="110"/>
                    <a:pt x="395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69" y="134"/>
                    <a:pt x="269" y="134"/>
                    <a:pt x="269" y="134"/>
                  </a:cubicBezTo>
                  <a:cubicBezTo>
                    <a:pt x="288" y="144"/>
                    <a:pt x="304" y="163"/>
                    <a:pt x="314" y="184"/>
                  </a:cubicBezTo>
                  <a:cubicBezTo>
                    <a:pt x="395" y="184"/>
                    <a:pt x="395" y="184"/>
                    <a:pt x="395" y="184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22" y="220"/>
                    <a:pt x="322" y="220"/>
                    <a:pt x="322" y="220"/>
                  </a:cubicBezTo>
                  <a:cubicBezTo>
                    <a:pt x="322" y="404"/>
                    <a:pt x="322" y="404"/>
                    <a:pt x="322" y="404"/>
                  </a:cubicBezTo>
                  <a:cubicBezTo>
                    <a:pt x="432" y="404"/>
                    <a:pt x="432" y="404"/>
                    <a:pt x="432" y="404"/>
                  </a:cubicBezTo>
                  <a:cubicBezTo>
                    <a:pt x="452" y="404"/>
                    <a:pt x="469" y="387"/>
                    <a:pt x="469" y="367"/>
                  </a:cubicBezTo>
                  <a:cubicBezTo>
                    <a:pt x="469" y="37"/>
                    <a:pt x="469" y="37"/>
                    <a:pt x="469" y="37"/>
                  </a:cubicBezTo>
                  <a:cubicBezTo>
                    <a:pt x="469" y="17"/>
                    <a:pt x="452" y="0"/>
                    <a:pt x="4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7C67206-1AA7-CE7B-9CA9-0DC0C187E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16684" y="4912427"/>
              <a:ext cx="342938" cy="525729"/>
            </a:xfrm>
            <a:custGeom>
              <a:avLst/>
              <a:gdLst>
                <a:gd name="T0" fmla="*/ 334 w 367"/>
                <a:gd name="T1" fmla="*/ 154 h 562"/>
                <a:gd name="T2" fmla="*/ 33 w 367"/>
                <a:gd name="T3" fmla="*/ 3 h 562"/>
                <a:gd name="T4" fmla="*/ 20 w 367"/>
                <a:gd name="T5" fmla="*/ 0 h 562"/>
                <a:gd name="T6" fmla="*/ 0 w 367"/>
                <a:gd name="T7" fmla="*/ 24 h 562"/>
                <a:gd name="T8" fmla="*/ 0 w 367"/>
                <a:gd name="T9" fmla="*/ 354 h 562"/>
                <a:gd name="T10" fmla="*/ 33 w 367"/>
                <a:gd name="T11" fmla="*/ 407 h 562"/>
                <a:gd name="T12" fmla="*/ 334 w 367"/>
                <a:gd name="T13" fmla="*/ 558 h 562"/>
                <a:gd name="T14" fmla="*/ 348 w 367"/>
                <a:gd name="T15" fmla="*/ 562 h 562"/>
                <a:gd name="T16" fmla="*/ 367 w 367"/>
                <a:gd name="T17" fmla="*/ 538 h 562"/>
                <a:gd name="T18" fmla="*/ 367 w 367"/>
                <a:gd name="T19" fmla="*/ 207 h 562"/>
                <a:gd name="T20" fmla="*/ 334 w 367"/>
                <a:gd name="T21" fmla="*/ 154 h 562"/>
                <a:gd name="T22" fmla="*/ 257 w 367"/>
                <a:gd name="T23" fmla="*/ 391 h 562"/>
                <a:gd name="T24" fmla="*/ 220 w 367"/>
                <a:gd name="T25" fmla="*/ 336 h 562"/>
                <a:gd name="T26" fmla="*/ 257 w 367"/>
                <a:gd name="T27" fmla="*/ 281 h 562"/>
                <a:gd name="T28" fmla="*/ 294 w 367"/>
                <a:gd name="T29" fmla="*/ 336 h 562"/>
                <a:gd name="T30" fmla="*/ 257 w 367"/>
                <a:gd name="T31" fmla="*/ 39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7" h="562">
                  <a:moveTo>
                    <a:pt x="334" y="154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8" y="1"/>
                    <a:pt x="24" y="0"/>
                    <a:pt x="20" y="0"/>
                  </a:cubicBezTo>
                  <a:cubicBezTo>
                    <a:pt x="8" y="0"/>
                    <a:pt x="0" y="9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74"/>
                    <a:pt x="15" y="398"/>
                    <a:pt x="33" y="407"/>
                  </a:cubicBezTo>
                  <a:cubicBezTo>
                    <a:pt x="334" y="558"/>
                    <a:pt x="334" y="558"/>
                    <a:pt x="334" y="558"/>
                  </a:cubicBezTo>
                  <a:cubicBezTo>
                    <a:pt x="339" y="560"/>
                    <a:pt x="344" y="562"/>
                    <a:pt x="348" y="562"/>
                  </a:cubicBezTo>
                  <a:cubicBezTo>
                    <a:pt x="359" y="562"/>
                    <a:pt x="367" y="553"/>
                    <a:pt x="367" y="538"/>
                  </a:cubicBezTo>
                  <a:cubicBezTo>
                    <a:pt x="367" y="207"/>
                    <a:pt x="367" y="207"/>
                    <a:pt x="367" y="207"/>
                  </a:cubicBezTo>
                  <a:cubicBezTo>
                    <a:pt x="367" y="187"/>
                    <a:pt x="352" y="163"/>
                    <a:pt x="334" y="154"/>
                  </a:cubicBezTo>
                  <a:close/>
                  <a:moveTo>
                    <a:pt x="257" y="391"/>
                  </a:moveTo>
                  <a:cubicBezTo>
                    <a:pt x="237" y="391"/>
                    <a:pt x="220" y="366"/>
                    <a:pt x="220" y="336"/>
                  </a:cubicBezTo>
                  <a:cubicBezTo>
                    <a:pt x="220" y="305"/>
                    <a:pt x="237" y="281"/>
                    <a:pt x="257" y="281"/>
                  </a:cubicBezTo>
                  <a:cubicBezTo>
                    <a:pt x="277" y="281"/>
                    <a:pt x="294" y="305"/>
                    <a:pt x="294" y="336"/>
                  </a:cubicBezTo>
                  <a:cubicBezTo>
                    <a:pt x="294" y="366"/>
                    <a:pt x="277" y="391"/>
                    <a:pt x="257" y="3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Calibri Light"/>
                <a:ea typeface="+mn-ea"/>
              </a:endParaRPr>
            </a:p>
          </p:txBody>
        </p:sp>
      </p:grpSp>
      <p:sp>
        <p:nvSpPr>
          <p:cNvPr id="29" name="Freeform 39">
            <a:extLst>
              <a:ext uri="{FF2B5EF4-FFF2-40B4-BE49-F238E27FC236}">
                <a16:creationId xmlns:a16="http://schemas.microsoft.com/office/drawing/2014/main" id="{4C3CECE7-A051-A11C-7FE8-96670F06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111" y="619492"/>
            <a:ext cx="477342" cy="460223"/>
          </a:xfrm>
          <a:custGeom>
            <a:avLst/>
            <a:gdLst>
              <a:gd name="T0" fmla="*/ 1028524 w 444"/>
              <a:gd name="T1" fmla="*/ 136622 h 444"/>
              <a:gd name="T2" fmla="*/ 1028524 w 444"/>
              <a:gd name="T3" fmla="*/ 136622 h 444"/>
              <a:gd name="T4" fmla="*/ 958925 w 444"/>
              <a:gd name="T5" fmla="*/ 136622 h 444"/>
              <a:gd name="T6" fmla="*/ 958925 w 444"/>
              <a:gd name="T7" fmla="*/ 252622 h 444"/>
              <a:gd name="T8" fmla="*/ 755282 w 444"/>
              <a:gd name="T9" fmla="*/ 252622 h 444"/>
              <a:gd name="T10" fmla="*/ 755282 w 444"/>
              <a:gd name="T11" fmla="*/ 136622 h 444"/>
              <a:gd name="T12" fmla="*/ 389241 w 444"/>
              <a:gd name="T13" fmla="*/ 136622 h 444"/>
              <a:gd name="T14" fmla="*/ 389241 w 444"/>
              <a:gd name="T15" fmla="*/ 252622 h 444"/>
              <a:gd name="T16" fmla="*/ 183021 w 444"/>
              <a:gd name="T17" fmla="*/ 252622 h 444"/>
              <a:gd name="T18" fmla="*/ 183021 w 444"/>
              <a:gd name="T19" fmla="*/ 136622 h 444"/>
              <a:gd name="T20" fmla="*/ 115999 w 444"/>
              <a:gd name="T21" fmla="*/ 136622 h 444"/>
              <a:gd name="T22" fmla="*/ 0 w 444"/>
              <a:gd name="T23" fmla="*/ 252622 h 444"/>
              <a:gd name="T24" fmla="*/ 0 w 444"/>
              <a:gd name="T25" fmla="*/ 1028532 h 444"/>
              <a:gd name="T26" fmla="*/ 115999 w 444"/>
              <a:gd name="T27" fmla="*/ 1141954 h 444"/>
              <a:gd name="T28" fmla="*/ 1028524 w 444"/>
              <a:gd name="T29" fmla="*/ 1141954 h 444"/>
              <a:gd name="T30" fmla="*/ 1141945 w 444"/>
              <a:gd name="T31" fmla="*/ 1028532 h 444"/>
              <a:gd name="T32" fmla="*/ 1141945 w 444"/>
              <a:gd name="T33" fmla="*/ 252622 h 444"/>
              <a:gd name="T34" fmla="*/ 1028524 w 444"/>
              <a:gd name="T35" fmla="*/ 136622 h 444"/>
              <a:gd name="T36" fmla="*/ 1028524 w 444"/>
              <a:gd name="T37" fmla="*/ 1028532 h 444"/>
              <a:gd name="T38" fmla="*/ 1028524 w 444"/>
              <a:gd name="T39" fmla="*/ 1028532 h 444"/>
              <a:gd name="T40" fmla="*/ 115999 w 444"/>
              <a:gd name="T41" fmla="*/ 1028532 h 444"/>
              <a:gd name="T42" fmla="*/ 115999 w 444"/>
              <a:gd name="T43" fmla="*/ 505244 h 444"/>
              <a:gd name="T44" fmla="*/ 1028524 w 444"/>
              <a:gd name="T45" fmla="*/ 505244 h 444"/>
              <a:gd name="T46" fmla="*/ 1028524 w 444"/>
              <a:gd name="T47" fmla="*/ 1028532 h 444"/>
              <a:gd name="T48" fmla="*/ 319642 w 444"/>
              <a:gd name="T49" fmla="*/ 0 h 444"/>
              <a:gd name="T50" fmla="*/ 319642 w 444"/>
              <a:gd name="T51" fmla="*/ 0 h 444"/>
              <a:gd name="T52" fmla="*/ 229420 w 444"/>
              <a:gd name="T53" fmla="*/ 0 h 444"/>
              <a:gd name="T54" fmla="*/ 229420 w 444"/>
              <a:gd name="T55" fmla="*/ 229422 h 444"/>
              <a:gd name="T56" fmla="*/ 319642 w 444"/>
              <a:gd name="T57" fmla="*/ 229422 h 444"/>
              <a:gd name="T58" fmla="*/ 319642 w 444"/>
              <a:gd name="T59" fmla="*/ 0 h 444"/>
              <a:gd name="T60" fmla="*/ 912525 w 444"/>
              <a:gd name="T61" fmla="*/ 0 h 444"/>
              <a:gd name="T62" fmla="*/ 912525 w 444"/>
              <a:gd name="T63" fmla="*/ 0 h 444"/>
              <a:gd name="T64" fmla="*/ 822304 w 444"/>
              <a:gd name="T65" fmla="*/ 0 h 444"/>
              <a:gd name="T66" fmla="*/ 822304 w 444"/>
              <a:gd name="T67" fmla="*/ 229422 h 444"/>
              <a:gd name="T68" fmla="*/ 912525 w 444"/>
              <a:gd name="T69" fmla="*/ 229422 h 444"/>
              <a:gd name="T70" fmla="*/ 912525 w 444"/>
              <a:gd name="T71" fmla="*/ 0 h 44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4C9B2-590A-D8A9-160F-173756D3E484}"/>
              </a:ext>
            </a:extLst>
          </p:cNvPr>
          <p:cNvSpPr txBox="1"/>
          <p:nvPr/>
        </p:nvSpPr>
        <p:spPr>
          <a:xfrm>
            <a:off x="2064774" y="157827"/>
            <a:ext cx="6213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Lato Black" panose="020F0502020204030203" pitchFamily="34" charset="77"/>
              </a:rPr>
              <a:t>System Overview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CE05DA-1FD0-72E2-9BDC-B37EA837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15" y="1155239"/>
            <a:ext cx="7734970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Company Introduction PPThemes">
  <a:themeElements>
    <a:clrScheme name="Creative morph presentation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E6A421"/>
      </a:accent1>
      <a:accent2>
        <a:srgbClr val="9EBB2C"/>
      </a:accent2>
      <a:accent3>
        <a:srgbClr val="4E98B3"/>
      </a:accent3>
      <a:accent4>
        <a:srgbClr val="E83053"/>
      </a:accent4>
      <a:accent5>
        <a:srgbClr val="F4C522"/>
      </a:accent5>
      <a:accent6>
        <a:srgbClr val="162051"/>
      </a:accent6>
      <a:hlink>
        <a:srgbClr val="ABCCD5"/>
      </a:hlink>
      <a:folHlink>
        <a:srgbClr val="7E77BA"/>
      </a:folHlink>
    </a:clrScheme>
    <a:fontScheme name="Company introduction Font">
      <a:majorFont>
        <a:latin typeface="Montserrat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Introduction PPThemes" id="{015749B7-A49E-4510-A81F-D6988EC311C4}" vid="{49F573B0-F5ED-4792-A962-BC1BA2C38D8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  <wetp:taskpane dockstate="right" visibility="0" width="350" row="7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710DF37B-39F9-4993-A6F1-04016D8497DF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03BD25C-6E12-48D5-9CE1-6D456C52C2E8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C0D6B0-2A6B-4092-8B0F-07D241863A0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224C668-B6FA-4100-A20C-1DE857E161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14451</TotalTime>
  <Words>560</Words>
  <Application>Microsoft Office PowerPoint</Application>
  <PresentationFormat>Widescreen</PresentationFormat>
  <Paragraphs>225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Lato Black</vt:lpstr>
      <vt:lpstr>Lato Light</vt:lpstr>
      <vt:lpstr>Wingdings</vt:lpstr>
      <vt:lpstr>Company Introduction PPThemes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Jolie Nayibe Serrano</dc:creator>
  <cp:lastModifiedBy>Shabeer M S M it21304088</cp:lastModifiedBy>
  <cp:revision>510</cp:revision>
  <dcterms:created xsi:type="dcterms:W3CDTF">2020-03-21T22:03:23Z</dcterms:created>
  <dcterms:modified xsi:type="dcterms:W3CDTF">2023-04-28T06:02:14Z</dcterms:modified>
</cp:coreProperties>
</file>